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314" r:id="rId3"/>
    <p:sldId id="259" r:id="rId5"/>
    <p:sldId id="296" r:id="rId6"/>
    <p:sldId id="297" r:id="rId7"/>
    <p:sldId id="298" r:id="rId8"/>
    <p:sldId id="299" r:id="rId9"/>
    <p:sldId id="300" r:id="rId10"/>
    <p:sldId id="295" r:id="rId11"/>
    <p:sldId id="302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37" r:id="rId25"/>
    <p:sldId id="260" r:id="rId26"/>
    <p:sldId id="261" r:id="rId27"/>
  </p:sldIdLst>
  <p:sldSz cx="9144000" cy="5143500" type="screen16x9"/>
  <p:notesSz cx="6858000" cy="9144000"/>
  <p:embeddedFontLst>
    <p:embeddedFont>
      <p:font typeface="Walter Turncoat" panose="02000000000000000000"/>
      <p:regular r:id="rId31"/>
    </p:embeddedFont>
    <p:embeddedFont>
      <p:font typeface="Nunito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30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rPr>
              <a:t>“</a:t>
            </a:r>
            <a:endParaRPr sz="9600">
              <a:solidFill>
                <a:schemeClr val="dk1"/>
              </a:solidFill>
              <a:latin typeface="Walter Turncoat" panose="02000000000000000000"/>
              <a:ea typeface="Walter Turncoat" panose="02000000000000000000"/>
              <a:cs typeface="Walter Turncoat" panose="02000000000000000000"/>
              <a:sym typeface="Walter Turncoat" panose="02000000000000000000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7" name="Google Shape;57;p4"/>
          <p:cNvGrpSpPr/>
          <p:nvPr/>
        </p:nvGrpSpPr>
        <p:grpSpPr>
          <a:xfrm>
            <a:off x="6077345" y="2421525"/>
            <a:ext cx="1652587" cy="219197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329788" y="4081200"/>
            <a:ext cx="8484419" cy="1041759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1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8.jpe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 panose="02000000000000000000"/>
              <a:buNone/>
              <a:defRPr sz="30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 panose="02000000000000000000"/>
              <a:buNone/>
              <a:defRPr sz="30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 panose="02000000000000000000"/>
              <a:buNone/>
              <a:defRPr sz="30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 panose="02000000000000000000"/>
              <a:buNone/>
              <a:defRPr sz="30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 panose="02000000000000000000"/>
              <a:buNone/>
              <a:defRPr sz="30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 panose="02000000000000000000"/>
              <a:buNone/>
              <a:defRPr sz="30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 panose="02000000000000000000"/>
              <a:buNone/>
              <a:defRPr sz="30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 panose="02000000000000000000"/>
              <a:buNone/>
              <a:defRPr sz="30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 panose="02000000000000000000"/>
              <a:buNone/>
              <a:defRPr sz="3000">
                <a:solidFill>
                  <a:schemeClr val="dk1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 panose="02000000000000000000"/>
                <a:ea typeface="Walter Turncoat" panose="02000000000000000000"/>
                <a:cs typeface="Walter Turncoat" panose="02000000000000000000"/>
                <a:sym typeface="Walter Turncoat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>
            <a:spLocks noGrp="1"/>
          </p:cNvSpPr>
          <p:nvPr>
            <p:ph type="ctrTitle" idx="4294967295"/>
          </p:nvPr>
        </p:nvSpPr>
        <p:spPr>
          <a:xfrm>
            <a:off x="2040375" y="2151725"/>
            <a:ext cx="50631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Object detection</a:t>
            </a:r>
            <a:endParaRPr sz="4000"/>
          </a:p>
        </p:txBody>
      </p:sp>
      <p:sp>
        <p:nvSpPr>
          <p:cNvPr id="263" name="Google Shape;263;p19"/>
          <p:cNvSpPr txBox="1">
            <a:spLocks noGrp="1"/>
          </p:cNvSpPr>
          <p:nvPr>
            <p:ph type="subTitle" idx="4294967295"/>
          </p:nvPr>
        </p:nvSpPr>
        <p:spPr>
          <a:xfrm>
            <a:off x="2040374" y="3106751"/>
            <a:ext cx="5122425" cy="3793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 smtClean="0"/>
              <a:t>	F</a:t>
            </a:r>
            <a:r>
              <a:rPr lang="en-GB" sz="2000" dirty="0" smtClean="0"/>
              <a:t>ocus on good , good gets better ….</a:t>
            </a:r>
            <a:endParaRPr sz="2000"/>
          </a:p>
        </p:txBody>
      </p:sp>
      <p:sp>
        <p:nvSpPr>
          <p:cNvPr id="264" name="Google Shape;264;p19"/>
          <p:cNvSpPr/>
          <p:nvPr/>
        </p:nvSpPr>
        <p:spPr>
          <a:xfrm>
            <a:off x="4572730" y="596117"/>
            <a:ext cx="1270110" cy="128702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5" name="Google Shape;265;p19"/>
          <p:cNvSpPr/>
          <p:nvPr/>
        </p:nvSpPr>
        <p:spPr>
          <a:xfrm rot="1473044">
            <a:off x="3417912" y="1238722"/>
            <a:ext cx="742605" cy="7233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4327079" y="473125"/>
            <a:ext cx="325095" cy="315909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7" name="Google Shape;267;p19"/>
          <p:cNvSpPr/>
          <p:nvPr/>
        </p:nvSpPr>
        <p:spPr>
          <a:xfrm rot="2486868">
            <a:off x="4118016" y="1906598"/>
            <a:ext cx="231308" cy="22477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for single object in image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 descr="Screenshot (23).png"/>
          <p:cNvPicPr>
            <a:picLocks noChangeAspect="1"/>
          </p:cNvPicPr>
          <p:nvPr/>
        </p:nvPicPr>
        <p:blipFill>
          <a:blip r:embed="rId1"/>
          <a:srcRect l="5000" t="12963" r="5000" b="20370"/>
          <a:stretch>
            <a:fillRect/>
          </a:stretch>
        </p:blipFill>
        <p:spPr>
          <a:xfrm>
            <a:off x="609600" y="1276350"/>
            <a:ext cx="6096000" cy="33528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multiple objects 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there are two dogs and three people in an image ! </a:t>
            </a:r>
            <a:endParaRPr lang="en-US" dirty="0" smtClean="0"/>
          </a:p>
          <a:p>
            <a:r>
              <a:rPr lang="en-US" dirty="0" smtClean="0"/>
              <a:t>So , its hard to determine the dimension of your neural network output. </a:t>
            </a:r>
            <a:endParaRPr lang="en-US" dirty="0" smtClean="0"/>
          </a:p>
          <a:p>
            <a:r>
              <a:rPr lang="en-US" dirty="0" smtClean="0"/>
              <a:t>If there are n objects , determining size of the output of neural network is hard . </a:t>
            </a:r>
            <a:endParaRPr lang="en-US" dirty="0" smtClean="0"/>
          </a:p>
          <a:p>
            <a:r>
              <a:rPr lang="en-US" dirty="0" smtClean="0"/>
              <a:t>So , we need another technique 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objects 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Screenshot (24).png"/>
          <p:cNvPicPr>
            <a:picLocks noChangeAspect="1"/>
          </p:cNvPicPr>
          <p:nvPr/>
        </p:nvPicPr>
        <p:blipFill>
          <a:blip r:embed="rId1"/>
          <a:srcRect l="20000" t="15926" r="12501" b="20370"/>
          <a:stretch>
            <a:fillRect/>
          </a:stretch>
        </p:blipFill>
        <p:spPr>
          <a:xfrm>
            <a:off x="533400" y="1276350"/>
            <a:ext cx="6172200" cy="3276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use grid cells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Screenshot (25).png"/>
          <p:cNvPicPr>
            <a:picLocks noChangeAspect="1"/>
          </p:cNvPicPr>
          <p:nvPr/>
        </p:nvPicPr>
        <p:blipFill>
          <a:blip r:embed="rId1"/>
          <a:srcRect l="32500" t="19629" r="35833" b="11111"/>
          <a:stretch>
            <a:fillRect/>
          </a:stretch>
        </p:blipFill>
        <p:spPr>
          <a:xfrm>
            <a:off x="533400" y="1276350"/>
            <a:ext cx="6248400" cy="3276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Screenshot (27).png"/>
          <p:cNvPicPr>
            <a:picLocks noChangeAspect="1"/>
          </p:cNvPicPr>
          <p:nvPr/>
        </p:nvPicPr>
        <p:blipFill>
          <a:blip r:embed="rId1"/>
          <a:srcRect l="5833" t="8519" r="15000" b="11481"/>
          <a:stretch>
            <a:fillRect/>
          </a:stretch>
        </p:blipFill>
        <p:spPr>
          <a:xfrm>
            <a:off x="381000" y="514350"/>
            <a:ext cx="6629400" cy="42672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only look once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Screenshot (29).png"/>
          <p:cNvPicPr>
            <a:picLocks noChangeAspect="1"/>
          </p:cNvPicPr>
          <p:nvPr/>
        </p:nvPicPr>
        <p:blipFill>
          <a:blip r:embed="rId1"/>
          <a:srcRect l="833" t="14444" b="20370"/>
          <a:stretch>
            <a:fillRect/>
          </a:stretch>
        </p:blipFill>
        <p:spPr>
          <a:xfrm>
            <a:off x="533400" y="1200150"/>
            <a:ext cx="6324600" cy="3429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YOLO algorithm, called you only look once . </a:t>
            </a:r>
            <a:endParaRPr lang="en-US" dirty="0" smtClean="0"/>
          </a:p>
          <a:p>
            <a:r>
              <a:rPr lang="en-US" dirty="0" smtClean="0"/>
              <a:t>Because we are not repeating it , so we are using 16 grids each one time ~16 times, instead of doing 60 iterations .</a:t>
            </a:r>
            <a:endParaRPr lang="en-US" dirty="0" smtClean="0"/>
          </a:p>
          <a:p>
            <a:r>
              <a:rPr lang="en-US" dirty="0" smtClean="0"/>
              <a:t>In one forward pass , you can make all the predictions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2950"/>
            <a:ext cx="61671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Screenshot (30).png"/>
          <p:cNvPicPr>
            <a:picLocks noChangeAspect="1"/>
          </p:cNvPicPr>
          <p:nvPr/>
        </p:nvPicPr>
        <p:blipFill>
          <a:blip r:embed="rId1"/>
          <a:srcRect l="7500" t="8519" r="6667" b="14444"/>
          <a:stretch>
            <a:fillRect/>
          </a:stretch>
        </p:blipFill>
        <p:spPr>
          <a:xfrm>
            <a:off x="381000" y="742950"/>
            <a:ext cx="6553200" cy="4038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just take max for each class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Concept of IOU :</a:t>
            </a:r>
            <a:endParaRPr lang="en-US" dirty="0" smtClean="0"/>
          </a:p>
          <a:p>
            <a:r>
              <a:rPr lang="en-US" dirty="0" smtClean="0"/>
              <a:t>So IOU is intersection over union – which is taking rectangle 0.9 and also take white rectangle as 0.81 . </a:t>
            </a:r>
            <a:endParaRPr lang="en-US" dirty="0" smtClean="0"/>
          </a:p>
          <a:p>
            <a:r>
              <a:rPr lang="en-US" dirty="0" smtClean="0"/>
              <a:t>Try to find overlapping area and area known as IOU 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Cont..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Intersection area union = intersected area/union area . </a:t>
            </a:r>
            <a:endParaRPr lang="en-US" dirty="0" smtClean="0"/>
          </a:p>
          <a:p>
            <a:r>
              <a:rPr lang="en-US" dirty="0" smtClean="0"/>
              <a:t>Intersection over union : IOU </a:t>
            </a:r>
            <a:endParaRPr lang="en-US" dirty="0" smtClean="0"/>
          </a:p>
          <a:p>
            <a:r>
              <a:rPr lang="en-US" dirty="0" smtClean="0"/>
              <a:t>Also known as non max suppression . </a:t>
            </a:r>
            <a:endParaRPr lang="en-US" dirty="0" smtClean="0"/>
          </a:p>
          <a:p>
            <a:r>
              <a:rPr lang="en-US" dirty="0" smtClean="0"/>
              <a:t>Neural network has detected all the objects you apply non max suppression and you get unique bounding boxes 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Table of contents :</a:t>
            </a:r>
            <a:endParaRPr lang="en-GB" dirty="0" smtClean="0"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dirty="0" smtClean="0"/>
              <a:t>Introduction</a:t>
            </a:r>
            <a:endParaRPr lang="en-US" dirty="0" smtClean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dirty="0" smtClean="0"/>
              <a:t>Classification</a:t>
            </a:r>
            <a:endParaRPr lang="en-US" dirty="0" smtClean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dirty="0" smtClean="0"/>
              <a:t>Localization</a:t>
            </a:r>
            <a:endParaRPr lang="en-US" dirty="0" smtClean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dirty="0" smtClean="0"/>
              <a:t>Vector Representation</a:t>
            </a:r>
            <a:endParaRPr lang="en-US" dirty="0" smtClean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dirty="0" smtClean="0"/>
              <a:t>CNN</a:t>
            </a:r>
            <a:endParaRPr lang="en-US" dirty="0" smtClean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dirty="0" smtClean="0"/>
              <a:t>YOLO</a:t>
            </a:r>
            <a:endParaRPr lang="en-US" dirty="0" smtClean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r>
              <a:rPr lang="en-US" dirty="0" smtClean="0"/>
              <a:t>Flowchart</a:t>
            </a:r>
            <a:endParaRPr lang="en-US" dirty="0" smtClean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➜"/>
            </a:pPr>
            <a:endParaRPr lang="en-US" dirty="0" smtClean="0"/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one grid has center of two objects :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25" y="1504950"/>
            <a:ext cx="6167100" cy="3064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Screenshot (31).png"/>
          <p:cNvPicPr>
            <a:picLocks noChangeAspect="1"/>
          </p:cNvPicPr>
          <p:nvPr/>
        </p:nvPicPr>
        <p:blipFill>
          <a:blip r:embed="rId1"/>
          <a:srcRect l="5128" t="17778" r="1709" b="6667"/>
          <a:stretch>
            <a:fillRect/>
          </a:stretch>
        </p:blipFill>
        <p:spPr>
          <a:xfrm>
            <a:off x="533400" y="1504950"/>
            <a:ext cx="6172200" cy="31242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 boxes :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just concatenate two vectors , basically two anchor boxes has been merged and then it will get your final output 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yolo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1108710"/>
            <a:ext cx="2909570" cy="36842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6"/>
                </a:solidFill>
              </a:rPr>
              <a:t>You only look once (V3)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smtClean="0">
                <a:solidFill>
                  <a:schemeClr val="accent3"/>
                </a:solidFill>
              </a:rPr>
              <a:t>Never Look Twice.</a:t>
            </a:r>
            <a:endParaRPr lang="en-US"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 smtClean="0"/>
              <a:t>“ </a:t>
            </a:r>
            <a:r>
              <a:rPr lang="en-US" altLang="en-GB" dirty="0" smtClean="0"/>
              <a:t>Great things are not done by one person. They’re done by a team of people.</a:t>
            </a:r>
            <a:r>
              <a:rPr lang="en-GB" dirty="0" smtClean="0"/>
              <a:t>”</a:t>
            </a:r>
            <a:endParaRPr lang="en-GB" dirty="0" smtClean="0"/>
          </a:p>
        </p:txBody>
      </p:sp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Yolo is a </a:t>
            </a:r>
            <a:r>
              <a:rPr lang="en-US" dirty="0" smtClean="0"/>
              <a:t>object </a:t>
            </a:r>
            <a:r>
              <a:rPr lang="en-US" dirty="0" smtClean="0"/>
              <a:t>detection algorithm and it is so fast that it has become almost a standard way of detecting objects in the field </a:t>
            </a:r>
            <a:r>
              <a:rPr lang="en-US" dirty="0" smtClean="0"/>
              <a:t>of </a:t>
            </a:r>
            <a:r>
              <a:rPr lang="en-US" dirty="0" smtClean="0"/>
              <a:t>computer vision 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Previously people were using sliding window object </a:t>
            </a:r>
            <a:r>
              <a:rPr lang="en-US" dirty="0" smtClean="0"/>
              <a:t>detection. </a:t>
            </a:r>
            <a:endParaRPr lang="en-US" dirty="0" smtClean="0"/>
          </a:p>
          <a:p>
            <a:r>
              <a:rPr lang="en-US" dirty="0" smtClean="0"/>
              <a:t>But in 2015 Yolo was invented that has outperformed all the previous object detection algorithms . </a:t>
            </a:r>
            <a:endParaRPr lang="en-US" dirty="0" smtClean="0"/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 :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Network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Output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Dog =1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Person =o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 descr="Screenshot (18).png"/>
          <p:cNvPicPr>
            <a:picLocks noChangeAspect="1"/>
          </p:cNvPicPr>
          <p:nvPr/>
        </p:nvPicPr>
        <p:blipFill>
          <a:blip r:embed="rId1"/>
          <a:srcRect l="4167" t="16296" r="50000" b="15926"/>
          <a:stretch>
            <a:fillRect/>
          </a:stretch>
        </p:blipFill>
        <p:spPr>
          <a:xfrm>
            <a:off x="2895600" y="1200150"/>
            <a:ext cx="3505200" cy="3429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localization 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Bounding boxes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are introduced 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Screenshot (19).png"/>
          <p:cNvPicPr>
            <a:picLocks noChangeAspect="1"/>
          </p:cNvPicPr>
          <p:nvPr/>
        </p:nvPicPr>
        <p:blipFill>
          <a:blip r:embed="rId1"/>
          <a:srcRect l="53333" t="27778" r="1667" b="8518"/>
          <a:stretch>
            <a:fillRect/>
          </a:stretch>
        </p:blipFill>
        <p:spPr>
          <a:xfrm>
            <a:off x="2895600" y="1276350"/>
            <a:ext cx="3810000" cy="3276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representation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c1= Dog class , C2=person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Screenshot (20).png"/>
          <p:cNvPicPr>
            <a:picLocks noChangeAspect="1"/>
          </p:cNvPicPr>
          <p:nvPr/>
        </p:nvPicPr>
        <p:blipFill>
          <a:blip r:embed="rId1"/>
          <a:srcRect l="3333" t="18888" r="40834" b="15926"/>
          <a:stretch>
            <a:fillRect/>
          </a:stretch>
        </p:blipFill>
        <p:spPr>
          <a:xfrm>
            <a:off x="1600201" y="1962150"/>
            <a:ext cx="5029199" cy="25908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there is no object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Only probability =0 . So,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remaining values will be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null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And vector values are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Represented here .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 descr="Screenshot (21).png"/>
          <p:cNvPicPr>
            <a:picLocks noChangeAspect="1"/>
          </p:cNvPicPr>
          <p:nvPr/>
        </p:nvPicPr>
        <p:blipFill>
          <a:blip r:embed="rId1"/>
          <a:srcRect l="57000" r="5000"/>
          <a:stretch>
            <a:fillRect/>
          </a:stretch>
        </p:blipFill>
        <p:spPr>
          <a:xfrm>
            <a:off x="4267200" y="590550"/>
            <a:ext cx="2209800" cy="43434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problem with bounding boxes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 descr="Screenshot (22).png"/>
          <p:cNvPicPr>
            <a:picLocks noChangeAspect="1"/>
          </p:cNvPicPr>
          <p:nvPr/>
        </p:nvPicPr>
        <p:blipFill>
          <a:blip r:embed="rId1"/>
          <a:srcRect l="40000" t="15926" r="5000" b="29259"/>
          <a:stretch>
            <a:fillRect/>
          </a:stretch>
        </p:blipFill>
        <p:spPr>
          <a:xfrm>
            <a:off x="990600" y="2114550"/>
            <a:ext cx="5105400" cy="2667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2204</Words>
  <Application>WPS Presentation</Application>
  <PresentationFormat>On-screen Show (16:9)</PresentationFormat>
  <Paragraphs>153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Arial</vt:lpstr>
      <vt:lpstr>Walter Turncoat</vt:lpstr>
      <vt:lpstr>Nunito</vt:lpstr>
      <vt:lpstr>Calibri</vt:lpstr>
      <vt:lpstr>Microsoft YaHei</vt:lpstr>
      <vt:lpstr>Arial Unicode MS</vt:lpstr>
      <vt:lpstr>Osric template</vt:lpstr>
      <vt:lpstr>Object detection</vt:lpstr>
      <vt:lpstr>Table of contents :</vt:lpstr>
      <vt:lpstr>Introduction</vt:lpstr>
      <vt:lpstr>Cont..</vt:lpstr>
      <vt:lpstr>Image classification : </vt:lpstr>
      <vt:lpstr>Object localization : </vt:lpstr>
      <vt:lpstr>Vector representation</vt:lpstr>
      <vt:lpstr>If there is no object</vt:lpstr>
      <vt:lpstr>convolutional neural network</vt:lpstr>
      <vt:lpstr>Only for single object in image </vt:lpstr>
      <vt:lpstr>What about multiple objects :</vt:lpstr>
      <vt:lpstr>Multiple objects :</vt:lpstr>
      <vt:lpstr>We use grid cells </vt:lpstr>
      <vt:lpstr>PowerPoint 演示文稿</vt:lpstr>
      <vt:lpstr>You only look once</vt:lpstr>
      <vt:lpstr>Cont..</vt:lpstr>
      <vt:lpstr>PowerPoint 演示文稿</vt:lpstr>
      <vt:lpstr>Can we just take max for each class</vt:lpstr>
      <vt:lpstr>PowerPoint 演示文稿</vt:lpstr>
      <vt:lpstr>What if one grid has center of two objects : </vt:lpstr>
      <vt:lpstr>Anchor boxes : </vt:lpstr>
      <vt:lpstr>Anchor boxes : </vt:lpstr>
      <vt:lpstr>You only look once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</dc:title>
  <dc:creator/>
  <cp:lastModifiedBy>tejeswari</cp:lastModifiedBy>
  <cp:revision>19</cp:revision>
  <dcterms:created xsi:type="dcterms:W3CDTF">2021-11-09T10:24:49Z</dcterms:created>
  <dcterms:modified xsi:type="dcterms:W3CDTF">2021-11-09T10:55:45Z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A3C49286E43A4B80893DCC8B170693DC</vt:lpwstr>
  </property>
  <property fmtid="{D5CDD505-2E9C-101B-9397-08002B2CF9AE}" pid="3" name="KSOProductBuildVer">
    <vt:lpwstr>1033-11.2.0.10351</vt:lpwstr>
  </property>
</Properties>
</file>